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8" r:id="rId8"/>
    <p:sldId id="263" r:id="rId9"/>
    <p:sldId id="269" r:id="rId10"/>
    <p:sldId id="264" r:id="rId11"/>
    <p:sldId id="270" r:id="rId12"/>
    <p:sldId id="265" r:id="rId13"/>
    <p:sldId id="271" r:id="rId14"/>
    <p:sldId id="267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 snapToObjects="1">
      <p:cViewPr>
        <p:scale>
          <a:sx n="60" d="100"/>
          <a:sy n="60" d="100"/>
        </p:scale>
        <p:origin x="8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CED611-A044-754D-BB40-9A267C291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0CF6A-6FD0-1D42-873A-08352AAA2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9354D-602F-6245-916B-A0DAE9B3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7EAC-DA88-BD47-AFB8-D015022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58D6-F48E-B149-8E19-B6738D78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64D5-D5C7-6647-94E5-2914BD9B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0147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C74E-AA01-5E44-ABD4-81EF21C8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F23F5-56B8-3F4D-8C40-51A010F56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BE879-F624-4D4B-B21F-F47611C0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836E-C180-AF4E-B869-10AA4457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1E84F-F988-994C-87C3-F846A7D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3279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7E5BE-2745-6640-9415-2B81D51B3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D3F7A-0A4B-FC41-8CBA-1BECD252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5D3B-35C4-524D-A567-EB801F90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3CD58-1B6A-6647-86DE-6C201780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2CF2D-B123-0A44-9AB9-654CCD48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92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F430-3A48-D245-9D66-9E2AC170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697B-61BE-F64E-9753-9EBD8D27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23F1-11A0-9741-A71A-A5DBEB70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577B-4832-1B47-AC0E-6C2A0361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4DCD3-3681-B14D-9659-38CEA08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745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5F3-FFDB-A543-8A3A-81C2EBC1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F5382-7DC3-CF45-85E8-E28E4D64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98CA-E35F-E345-B1B5-7F63D28F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DD76D-514B-6E4E-A8FF-879123FA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CA71A-5644-2A43-8548-FFA54400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5256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AB38-064E-B14E-A779-FAB6F1F8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18715-5B3C-714A-BAA6-B70B7E081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2E32F-3ED2-A542-A596-7D7B4E08C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5BAE0-84EB-8844-A971-AE3E6171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E549-48E8-7847-AAA4-091A0BDA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304F6-24E1-784B-BDF4-E751515F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118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1A0F-81BB-8E41-87C2-721D1E96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5C638-F67E-D34E-89BC-7DF36F70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A9347-1542-DC4B-88CC-D78799921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8B820-E8EB-D647-B809-D9F1650D5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D5EE2-A960-C447-8071-022D1B913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CEE70-92CE-5D42-8DA0-6D8FDCD6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58C07-BE1A-9647-9202-BFC0EAAB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69FF-CF12-774A-8FAD-A8EA55BD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4473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6E21-C1B2-FA48-9D8D-CEF78806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E49DF-B6FB-1F49-B5BE-087D4C81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B30C9-2909-AC43-9E33-ECE24B4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088FE-398D-8E48-8177-8F508BC5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3807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D02D4-4104-074C-85E2-8689552C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DBA6C-02C5-8E4D-BB10-EA31BFA6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5539-1BAE-A943-B580-893B4860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0315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1F57-3DD7-6043-B6D3-665A1DEF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5123-003D-4246-9DCE-634E57643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F585-C727-AC42-B5C4-7DDD9B18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88053-F8C3-A649-8148-CFB4A0D0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78CF3-2DA7-8C4E-91D2-6D361AD2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35623-4C97-3D4E-8C0E-98A6BDEF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6003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2BBE-4291-3349-9BB8-1C0D67EF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BC1E8-1F12-E547-8DA3-DB833016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0F42D-A180-6340-963C-8D564D9B0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EBBD8-2EE4-C147-BA59-40869356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8B94D-6DEE-5745-97B0-5A0AFAAC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9B33F-3128-1847-B1D4-6380429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4146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78DCCF-A484-5147-A17D-6B95905FC0A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0EFF-280D-C845-9AB1-C6E1903C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8" y="365125"/>
            <a:ext cx="8962292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2392-BAB2-8446-94B3-5FA9EFB79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DDA1-9EB5-1B4C-831C-527461EFB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DCCC-3A1F-3B45-9B6C-B60A1BBB3C57}" type="datetimeFigureOut">
              <a:rPr lang="en-UA" smtClean="0"/>
              <a:t>09/26/2023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4B39-B9FE-924A-B947-AA24AFB93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6D544-DA64-8641-A26C-F87A89990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5530-B8DC-D546-8C9C-9D1006171A29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299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212221031_456239053" TargetMode="External"/><Relationship Id="rId2" Type="http://schemas.openxmlformats.org/officeDocument/2006/relationships/hyperlink" Target="https://ppc.world/news/zhenschiny-laykayut-posty-pochti-v-dva-raza-chasche-chem-muzhchiny/?utm_source=media&amp;utm_medium=opinion&amp;utm_campaign=auditoriya-vosmi-krupneyshih-socsetey-v-rossii-issledovaniya-i-cif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63E3-4FF7-4242-94E6-3B0C6984F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4221"/>
            <a:ext cx="9144000" cy="1462989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Продвижение товаров и услуг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6D57-514F-6D4F-A135-2F6F31E64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1305"/>
            <a:ext cx="9144000" cy="1655762"/>
          </a:xfrm>
        </p:spPr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</a:rPr>
              <a:t>Семинар для предпринимателей Пермского муниципального округа</a:t>
            </a:r>
            <a:br>
              <a:rPr lang="ru-RU" sz="1800" dirty="0">
                <a:effectLst/>
                <a:latin typeface="Calibri" panose="020F0502020204030204" pitchFamily="34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</a:rPr>
              <a:t> 27 сентября 2023 года</a:t>
            </a:r>
            <a:endParaRPr lang="ru-RU" dirty="0">
              <a:effectLst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BAF7AF1C-C4CD-40D4-98D8-22CB98D358F4}"/>
              </a:ext>
            </a:extLst>
          </p:cNvPr>
          <p:cNvSpPr/>
          <p:nvPr/>
        </p:nvSpPr>
        <p:spPr>
          <a:xfrm>
            <a:off x="4579298" y="427443"/>
            <a:ext cx="1193547" cy="857234"/>
          </a:xfrm>
          <a:custGeom>
            <a:avLst/>
            <a:gdLst>
              <a:gd name="textAreaLeft" fmla="*/ 0 w 1670760"/>
              <a:gd name="textAreaRight" fmla="*/ 1671480 w 1670760"/>
              <a:gd name="textAreaTop" fmla="*/ 0 h 1324440"/>
              <a:gd name="textAreaBottom" fmla="*/ 1325160 h 1324440"/>
            </a:gdLst>
            <a:ahLst/>
            <a:cxnLst/>
            <a:rect l="textAreaLeft" t="textAreaTop" r="textAreaRight" b="textAreaBottom"/>
            <a:pathLst>
              <a:path w="1834686" h="1360198">
                <a:moveTo>
                  <a:pt x="0" y="0"/>
                </a:moveTo>
                <a:lnTo>
                  <a:pt x="1834686" y="0"/>
                </a:lnTo>
                <a:lnTo>
                  <a:pt x="1834686" y="1360199"/>
                </a:lnTo>
                <a:lnTo>
                  <a:pt x="0" y="136019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D606E10D-ED4A-3631-8ED0-1E1838B89901}"/>
              </a:ext>
            </a:extLst>
          </p:cNvPr>
          <p:cNvSpPr/>
          <p:nvPr/>
        </p:nvSpPr>
        <p:spPr>
          <a:xfrm>
            <a:off x="5847908" y="335368"/>
            <a:ext cx="2169042" cy="857234"/>
          </a:xfrm>
          <a:custGeom>
            <a:avLst/>
            <a:gdLst>
              <a:gd name="textAreaLeft" fmla="*/ 0 w 2558160"/>
              <a:gd name="textAreaRight" fmla="*/ 2559240 w 2558160"/>
              <a:gd name="textAreaTop" fmla="*/ 0 h 1094400"/>
              <a:gd name="textAreaBottom" fmla="*/ 1095480 h 1094400"/>
            </a:gdLst>
            <a:ahLst/>
            <a:cxnLst/>
            <a:rect l="textAreaLeft" t="textAreaTop" r="textAreaRight" b="textAreaBottom"/>
            <a:pathLst>
              <a:path w="2559284" h="1095400">
                <a:moveTo>
                  <a:pt x="0" y="0"/>
                </a:moveTo>
                <a:lnTo>
                  <a:pt x="2559284" y="0"/>
                </a:lnTo>
                <a:lnTo>
                  <a:pt x="2559284" y="1095400"/>
                </a:lnTo>
                <a:lnTo>
                  <a:pt x="0" y="10954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24363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C275F-727A-BEC9-18C6-EA34423B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830EA-A8F2-1E35-75D5-A8876D92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1207CE-3AE9-253B-2E6E-9EB42264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5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Социально-демографические показатели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465590"/>
            <a:ext cx="8399474" cy="4894266"/>
            <a:chOff x="1296" y="1541"/>
            <a:chExt cx="5291" cy="3083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541"/>
              <a:ext cx="5291" cy="3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По данным </a:t>
              </a:r>
              <a:r>
                <a:rPr lang="ru-RU" sz="2400" b="0" i="0" u="none" strike="noStrike" dirty="0">
                  <a:effectLst/>
                  <a:latin typeface="Muller"/>
                </a:rPr>
                <a:t>Demandsage</a:t>
              </a:r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, YouTube чаще смотрят мужчины — 53,9%. Женщины составляют около 46,1% пользовательской базы. </a:t>
              </a: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Больше других площадка интересна людям в возрасте от 25 до 34 лет. В среднем пользователи тратят на просмотр роликов 11 минут.</a:t>
              </a: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  <a:t>Среди пользователей поколения Z растет интерес к форматам, ориентирующимся на эмоциональные потребности. Согласно</a:t>
              </a:r>
              <a:r>
                <a:rPr lang="ru-RU" sz="2400" b="0" dirty="0">
                  <a:effectLst/>
                  <a:latin typeface="Muller"/>
                </a:rPr>
                <a:t> </a:t>
              </a:r>
              <a:r>
                <a:rPr lang="ru-RU" sz="2400" b="0" u="none" strike="noStrike" dirty="0">
                  <a:effectLst/>
                  <a:latin typeface="Muller"/>
                </a:rPr>
                <a:t>данным</a:t>
              </a:r>
              <a:r>
                <a:rPr lang="ru-RU" sz="2400" b="0" dirty="0">
                  <a:effectLst/>
                  <a:latin typeface="Muller"/>
                </a:rPr>
                <a:t> </a:t>
              </a:r>
              <a: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  <a:t>YouTube, 83% пользователей от 11 до 26 лет в прошлом году изучали на площадке успокаивающий контент. </a:t>
              </a:r>
              <a:endParaRPr lang="ru-RU" sz="2200" b="0" dirty="0">
                <a:solidFill>
                  <a:srgbClr val="262626"/>
                </a:solidFill>
                <a:effectLst/>
                <a:latin typeface="Muller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33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D69C-C9A7-C016-D493-27CB4F0B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24ADB-33AE-D1D6-D806-8926CB234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7A7D841-1F77-E8A0-C620-B9DA8CDC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4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Социально-демографические показатели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465590"/>
            <a:ext cx="8399474" cy="4862516"/>
            <a:chOff x="1296" y="1541"/>
            <a:chExt cx="5291" cy="3063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541"/>
              <a:ext cx="5291" cy="3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  <a:t>Текущая аудитория </a:t>
              </a:r>
              <a:r>
                <a:rPr lang="ru-RU" sz="2400" b="0" dirty="0" err="1">
                  <a:solidFill>
                    <a:srgbClr val="262626"/>
                  </a:solidFill>
                  <a:effectLst/>
                  <a:latin typeface="Muller"/>
                </a:rPr>
                <a:t>Дзена</a:t>
              </a:r>
              <a: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  <a:t> — люди старше 25 лет. При этом Дзен начал ориентироваться и на «</a:t>
              </a:r>
              <a:r>
                <a:rPr lang="ru-RU" sz="2400" b="0" dirty="0" err="1">
                  <a:solidFill>
                    <a:srgbClr val="262626"/>
                  </a:solidFill>
                  <a:effectLst/>
                  <a:latin typeface="Muller"/>
                </a:rPr>
                <a:t>зумеров</a:t>
              </a:r>
              <a: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  <a:t>» (пользователей 2000 — 2015 годов рождения), и на поколение «альфа» (пользователи c 2011 года рождения). Новое позиционирование нацелено на привлечение пользователей от 14 до 34 лет.</a:t>
              </a:r>
            </a:p>
            <a:p>
              <a:pPr algn="l"/>
              <a:r>
                <a:rPr lang="ru-RU" sz="2400" b="0" dirty="0">
                  <a:solidFill>
                    <a:srgbClr val="181818"/>
                  </a:solidFill>
                  <a:effectLst/>
                  <a:latin typeface="pragmatica-extended"/>
                </a:rPr>
                <a:t>Поведение пользователей </a:t>
              </a:r>
              <a: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  <a:t>— они стали в два раза чаще подписываться на каналы и лайкать публикации. Создавать посты стали в 15 раз чаще, а число публикуемого контента выросло в три раза.</a:t>
              </a:r>
            </a:p>
            <a:p>
              <a:pPr algn="l"/>
              <a: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  <a:t>По данным площадки, растет популярность коротких форматов.</a:t>
              </a:r>
              <a:br>
                <a:rPr lang="ru-RU" sz="2400" b="0" dirty="0">
                  <a:solidFill>
                    <a:srgbClr val="262626"/>
                  </a:solidFill>
                  <a:effectLst/>
                  <a:latin typeface="Muller"/>
                </a:rPr>
              </a:br>
              <a:endParaRPr lang="ru-RU" sz="2200" b="0" dirty="0">
                <a:solidFill>
                  <a:srgbClr val="262626"/>
                </a:solidFill>
                <a:effectLst/>
                <a:latin typeface="Muller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143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26" y="1089718"/>
            <a:ext cx="8962292" cy="779463"/>
          </a:xfrm>
        </p:spPr>
        <p:txBody>
          <a:bodyPr>
            <a:normAutofit/>
          </a:bodyPr>
          <a:lstStyle/>
          <a:p>
            <a:r>
              <a:rPr lang="ru-RU" dirty="0"/>
              <a:t>Как работают алгоритмы?</a:t>
            </a:r>
            <a:endParaRPr lang="ru-UA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2F448B6-8FF9-0478-195B-24551CC67CC3}"/>
              </a:ext>
            </a:extLst>
          </p:cNvPr>
          <p:cNvGrpSpPr>
            <a:grpSpLocks/>
          </p:cNvGrpSpPr>
          <p:nvPr/>
        </p:nvGrpSpPr>
        <p:grpSpPr bwMode="auto">
          <a:xfrm>
            <a:off x="1877709" y="4929881"/>
            <a:ext cx="8575686" cy="1200151"/>
            <a:chOff x="1248" y="1244"/>
            <a:chExt cx="5402" cy="756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622E236-EEA4-B97F-C92F-821FA8F8AB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2ED6E61-9647-5EE4-ADCE-2694EFBD32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7" y="1244"/>
              <a:ext cx="486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fontAlgn="base"/>
              <a:r>
                <a:rPr lang="ru-RU" sz="2400" b="1" i="0" dirty="0">
                  <a:solidFill>
                    <a:srgbClr val="080808"/>
                  </a:solidFill>
                  <a:effectLst/>
                  <a:latin typeface="inherit"/>
                </a:rPr>
                <a:t>Подписки</a:t>
              </a:r>
              <a:r>
                <a:rPr lang="ru-RU" sz="2400" b="0" i="0" dirty="0">
                  <a:solidFill>
                    <a:srgbClr val="2D2D2D"/>
                  </a:solidFill>
                  <a:effectLst/>
                  <a:latin typeface="inherit"/>
                </a:rPr>
                <a:t>. Пользователь видит меньше контента с конкретной учетной записи, если подписан на большое количество авторов.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9D2B2A1-ABD5-BD74-5083-B6D76FE343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1898976"/>
            <a:ext cx="8539174" cy="1200150"/>
            <a:chOff x="1248" y="1814"/>
            <a:chExt cx="5379" cy="756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6109F73-F386-999A-3FBF-D74600F9E66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1" y="1814"/>
              <a:ext cx="489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fontAlgn="base"/>
              <a:r>
                <a:rPr lang="ru-RU" sz="2400" b="1" i="0" dirty="0">
                  <a:solidFill>
                    <a:srgbClr val="080808"/>
                  </a:solidFill>
                  <a:effectLst/>
                  <a:latin typeface="inherit"/>
                </a:rPr>
                <a:t>Интерес</a:t>
              </a:r>
              <a:r>
                <a:rPr lang="ru-RU" sz="2400" b="0" i="0" dirty="0">
                  <a:solidFill>
                    <a:srgbClr val="2D2D2D"/>
                  </a:solidFill>
                  <a:effectLst/>
                  <a:latin typeface="inherit"/>
                </a:rPr>
                <a:t>. Контент, с которым пользователь активно взаимодействовал раньше, влияет на показы в ленте похожих публикаций.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D0CA1391-E0DB-7425-C0F0-628554A48A1C}"/>
              </a:ext>
            </a:extLst>
          </p:cNvPr>
          <p:cNvGrpSpPr>
            <a:grpSpLocks/>
          </p:cNvGrpSpPr>
          <p:nvPr/>
        </p:nvGrpSpPr>
        <p:grpSpPr bwMode="auto">
          <a:xfrm>
            <a:off x="1896565" y="3114623"/>
            <a:ext cx="8551863" cy="830263"/>
            <a:chOff x="1248" y="2537"/>
            <a:chExt cx="5387" cy="523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FA37FDF-EA08-9DF8-53FC-7F4E3CDEAEC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EA9DE168-6660-089A-56D5-644BF8158F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7" y="2537"/>
              <a:ext cx="484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/>
              <a:r>
                <a:rPr lang="ru-RU" sz="2400" b="1" i="0" dirty="0">
                  <a:solidFill>
                    <a:srgbClr val="080808"/>
                  </a:solidFill>
                  <a:effectLst/>
                  <a:latin typeface="inherit"/>
                </a:rPr>
                <a:t>Своевременность и время в сети</a:t>
              </a:r>
              <a:r>
                <a:rPr lang="ru-RU" sz="2400" b="0" i="0" dirty="0">
                  <a:solidFill>
                    <a:srgbClr val="2D2D2D"/>
                  </a:solidFill>
                  <a:effectLst/>
                  <a:latin typeface="inherit"/>
                </a:rPr>
                <a:t>. Свежие посты находятся выше в ленте. 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366FCB3A-6C47-F37E-C9A0-EA72551B2B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99A0B1AF-4F43-4391-4D09-8E7D76EF7C67}"/>
              </a:ext>
            </a:extLst>
          </p:cNvPr>
          <p:cNvGrpSpPr>
            <a:grpSpLocks/>
          </p:cNvGrpSpPr>
          <p:nvPr/>
        </p:nvGrpSpPr>
        <p:grpSpPr bwMode="auto">
          <a:xfrm>
            <a:off x="1877709" y="3567341"/>
            <a:ext cx="8494713" cy="1347789"/>
            <a:chOff x="1228" y="3244"/>
            <a:chExt cx="5351" cy="849"/>
          </a:xfrm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75332719-557C-DCFE-88B5-F3F3FF6AA48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41" y="3668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52F0A19-8D6C-19B5-E896-BCEA9B8507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3" y="3570"/>
              <a:ext cx="481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fontAlgn="base"/>
              <a:r>
                <a:rPr lang="ru-RU" sz="2400" b="1" i="0" dirty="0">
                  <a:solidFill>
                    <a:srgbClr val="080808"/>
                  </a:solidFill>
                  <a:effectLst/>
                  <a:latin typeface="inherit"/>
                </a:rPr>
                <a:t>Отношения</a:t>
              </a:r>
              <a:r>
                <a:rPr lang="ru-RU" sz="2400" b="0" i="0" dirty="0">
                  <a:solidFill>
                    <a:srgbClr val="2D2D2D"/>
                  </a:solidFill>
                  <a:effectLst/>
                  <a:latin typeface="inherit"/>
                </a:rPr>
                <a:t>. Более приоритетен контент от учетных записей, которые пользователь посещал раньше.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4A0190D-18C1-6E60-DCAA-6DD7E88787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94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FD293-1F74-AF3B-29B9-779E416B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FE0E6B-7A00-C173-509A-951D00A49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2CD492-4016-6560-D236-E9ADACAF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9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Социально-демографические показатели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465590"/>
            <a:ext cx="8399474" cy="3786190"/>
            <a:chOff x="1296" y="1541"/>
            <a:chExt cx="5291" cy="2385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541"/>
              <a:ext cx="5291" cy="2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Большинство пользователей </a:t>
              </a:r>
              <a:r>
                <a:rPr lang="ru-RU" sz="2400" b="0" i="0" dirty="0" err="1">
                  <a:solidFill>
                    <a:srgbClr val="262626"/>
                  </a:solidFill>
                  <a:effectLst/>
                  <a:latin typeface="Muller"/>
                </a:rPr>
                <a:t>Telegram</a:t>
              </a:r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 — жители Москвы и Петербурга (31,3% и 12,6% соответственно). </a:t>
              </a: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Разрыв между полами сокращается год от года, сейчас мессенджером пользуются 58% мужчин и 42% женщин.</a:t>
              </a: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b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</a:br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Основная аудитория </a:t>
              </a:r>
              <a:r>
                <a:rPr lang="ru-RU" sz="2400" b="0" i="0" dirty="0" err="1">
                  <a:solidFill>
                    <a:srgbClr val="262626"/>
                  </a:solidFill>
                  <a:effectLst/>
                  <a:latin typeface="Muller"/>
                </a:rPr>
                <a:t>Telegram</a:t>
              </a:r>
              <a:r>
                <a:rPr lang="ru-RU" sz="2400" b="0" i="0" dirty="0">
                  <a:solidFill>
                    <a:srgbClr val="262626"/>
                  </a:solidFill>
                  <a:effectLst/>
                  <a:latin typeface="Muller"/>
                </a:rPr>
                <a:t> — люди старше 25 лет. На категорию 25-34 года приходится 29% пользователей, на категорию 35-44 года — 24%, на категорию старше 45 лет — 21%. 19% пользователей — люди в возрасте 18-24 лет. </a:t>
              </a:r>
              <a:endParaRPr lang="ru-RU" sz="2200" b="0" dirty="0">
                <a:solidFill>
                  <a:srgbClr val="262626"/>
                </a:solidFill>
                <a:effectLst/>
                <a:latin typeface="Muller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783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465590"/>
            <a:ext cx="8399474" cy="1260476"/>
            <a:chOff x="1296" y="1541"/>
            <a:chExt cx="5291" cy="794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541"/>
              <a:ext cx="5291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ru-RU" sz="2200" b="0" dirty="0">
                <a:solidFill>
                  <a:srgbClr val="262626"/>
                </a:solidFill>
                <a:effectLst/>
                <a:latin typeface="Muller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F1F86057-4577-B2F4-000F-80C84123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94" y="1152002"/>
            <a:ext cx="9347865" cy="42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0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Величайшие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624339"/>
            <a:ext cx="8399474" cy="3324228"/>
            <a:chOff x="1296" y="1641"/>
            <a:chExt cx="5291" cy="2094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641"/>
              <a:ext cx="5291" cy="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Ценности  формировались до середины 30-х годов прошлого века. </a:t>
              </a:r>
              <a:endParaRPr lang="ru-RU" sz="2400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Революции, Гражданская война, Коллективизация, Электрификация</a:t>
              </a:r>
            </a:p>
            <a:p>
              <a:endParaRPr lang="ru-RU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ru-RU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Трудолюбие 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Ответственность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Вера в светлое будущее 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Приверженность идеологии 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Семья и семейные традиции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Категоричность суждений</a:t>
              </a:r>
              <a:endParaRPr lang="ru-RU" sz="2400" dirty="0">
                <a:effectLst/>
              </a:endParaRPr>
            </a:p>
            <a:p>
              <a:endParaRPr lang="ru-RU" sz="2400" dirty="0">
                <a:effectLst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503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Молчаливые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624339"/>
            <a:ext cx="8399474" cy="3600453"/>
            <a:chOff x="1296" y="1641"/>
            <a:chExt cx="5291" cy="2268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641"/>
              <a:ext cx="5291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Ценности формировались до середины 50-х годов. 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Великая Отечественная война, Сталинские репрессии, Сначала разрушение страны, потом восстановление,</a:t>
              </a:r>
              <a:r>
                <a:rPr lang="en-US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Открытие антибиотиков.</a:t>
              </a:r>
              <a:endParaRPr lang="ru-RU" dirty="0">
                <a:effectLst/>
              </a:endParaRPr>
            </a:p>
            <a:p>
              <a:endParaRPr lang="ru-RU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ru-RU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Семья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Уважают врачей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Уважают законы, должности и статусы 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Очень законопослушны 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Отдых часто связан с пополнением запасов, в шкафах соленья, варенья и консервы.</a:t>
              </a:r>
              <a:endParaRPr lang="ru-RU" dirty="0">
                <a:effectLst/>
              </a:endParaRPr>
            </a:p>
            <a:p>
              <a:endParaRPr lang="ru-RU" sz="2400" dirty="0">
                <a:effectLst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2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C2380-9D45-7101-1789-62911D2E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36" y="971181"/>
            <a:ext cx="8962292" cy="779463"/>
          </a:xfrm>
        </p:spPr>
        <p:txBody>
          <a:bodyPr/>
          <a:lstStyle/>
          <a:p>
            <a:r>
              <a:rPr lang="ru-RU" dirty="0"/>
              <a:t>Яна Найденова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D4E13-CCB3-4FE8-D11F-9322D990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6" y="1825625"/>
            <a:ext cx="63777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Предприниматель,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маркетолог, интернет-маркетолог,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собственник и руководитель бюро маркетинговых решений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ClientMarket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руководитель направления «Технологии интернет-продвижения» ГАУ ДПО «Института повышения квалификации – РМЦПК»,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преподаватель Пермского сетевого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it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-университета, 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автор трех аккредитованных Министерством экономического развития образовательных программ по повышению квалификации и переподготовке по маркетингу и интернет-маркетингу и т.д.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+7 (919) 46-31-355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ya_nochka@inbox.ru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0">
            <a:extLst>
              <a:ext uri="{FF2B5EF4-FFF2-40B4-BE49-F238E27FC236}">
                <a16:creationId xmlns:a16="http://schemas.microsoft.com/office/drawing/2014/main" id="{FDB8E9D3-29EF-3215-28BD-FC863A8E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4039" y="1151933"/>
            <a:ext cx="3293681" cy="49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4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en-US" b="0" dirty="0">
                <a:solidFill>
                  <a:srgbClr val="181818"/>
                </a:solidFill>
                <a:effectLst/>
                <a:latin typeface="pragmatica-extended"/>
              </a:rPr>
              <a:t>Baby Boomers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624339"/>
            <a:ext cx="8399474" cy="3046415"/>
            <a:chOff x="1296" y="1641"/>
            <a:chExt cx="5291" cy="1919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641"/>
              <a:ext cx="5291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Победа в Великой Отечественной войне</a:t>
              </a:r>
              <a:r>
                <a:rPr lang="en-US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?</a:t>
              </a: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Советская «оттепель»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Покорение космоса</a:t>
              </a:r>
              <a:r>
                <a:rPr lang="en-US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Единые стандарты обучения в школах, Гарантированность медицинского обслуживания</a:t>
              </a:r>
              <a:endParaRPr lang="ru-RU" dirty="0">
                <a:effectLst/>
              </a:endParaRPr>
            </a:p>
            <a:p>
              <a:endParaRPr lang="ru-RU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ru-RU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Верят в свою страну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Любознательные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Оптимисты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Командные, коллективные люди</a:t>
              </a:r>
              <a:endParaRPr lang="ru-RU" dirty="0">
                <a:effectLst/>
              </a:endParaRPr>
            </a:p>
            <a:p>
              <a:endParaRPr lang="ru-RU" sz="2400" dirty="0">
                <a:effectLst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629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en-US" b="0" dirty="0">
                <a:solidFill>
                  <a:srgbClr val="181818"/>
                </a:solidFill>
                <a:effectLst/>
                <a:latin typeface="pragmatica-extended"/>
              </a:rPr>
              <a:t>X </a:t>
            </a:r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или неизвестное поколение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624339"/>
            <a:ext cx="8399474" cy="4708529"/>
            <a:chOff x="1296" y="1641"/>
            <a:chExt cx="5291" cy="296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641"/>
              <a:ext cx="5291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Закрытость страны, Застой, Холодная война, Война в Афганистане,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Появление наркотиков, Начало перестройки, Бум разводов</a:t>
              </a:r>
              <a:endParaRPr lang="ru-RU" dirty="0">
                <a:effectLst/>
              </a:endParaRPr>
            </a:p>
            <a:p>
              <a:endParaRPr lang="ru-RU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ru-RU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Готовность к изменениям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Возможность выбора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Глобальная информированность </a:t>
              </a: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Техническая грамотность 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Индивидуализм</a:t>
              </a:r>
              <a:b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</a:b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Стремление учиться в течение всей жизни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Неформальность взглядов 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Поиск эмоций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Прагматизм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Надежда на себя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Равноправие полов</a:t>
              </a:r>
              <a:endParaRPr lang="ru-RU" dirty="0">
                <a:effectLst/>
              </a:endParaRPr>
            </a:p>
            <a:p>
              <a:endParaRPr lang="ru-RU" sz="2400" dirty="0">
                <a:effectLst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48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81818"/>
                </a:solidFill>
                <a:latin typeface="pragmatica-extended"/>
              </a:rPr>
              <a:t>Y </a:t>
            </a:r>
            <a:r>
              <a:rPr lang="ru-RU" dirty="0">
                <a:solidFill>
                  <a:srgbClr val="181818"/>
                </a:solidFill>
                <a:latin typeface="pragmatica-extended"/>
              </a:rPr>
              <a:t>или миллениум или поколение </a:t>
            </a:r>
            <a:r>
              <a:rPr lang="en-US" dirty="0">
                <a:solidFill>
                  <a:srgbClr val="181818"/>
                </a:solidFill>
                <a:latin typeface="pragmatica-extended"/>
              </a:rPr>
              <a:t>next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624339"/>
            <a:ext cx="8399474" cy="3324228"/>
            <a:chOff x="1296" y="1641"/>
            <a:chExt cx="5291" cy="2094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641"/>
              <a:ext cx="5291" cy="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Распад СССР</a:t>
              </a:r>
              <a:r>
                <a:rPr lang="ru-RU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Теракты, Военные конфликты, Бурное развитие коммуникаций, цифровых технологий, интернета, мобильных телефонов, 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Скорости развития стали очень высокими, Наступила эпоха брендов.</a:t>
              </a:r>
              <a:endParaRPr lang="ru-RU" dirty="0">
                <a:effectLst/>
              </a:endParaRPr>
            </a:p>
            <a:p>
              <a:endParaRPr lang="ru-RU" i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endParaRPr lang="ru-RU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Свобода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Развлечения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Результат как таковой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«Гражданский долг» и «мораль» «ответственность»</a:t>
              </a:r>
              <a:endParaRPr lang="ru-RU" dirty="0">
                <a:effectLst/>
              </a:endParaRPr>
            </a:p>
            <a:p>
              <a:r>
                <a:rPr lang="ru-RU" sz="1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Наивность и умение подчиняться Немедленное  вознаграждение</a:t>
              </a:r>
              <a:endParaRPr lang="ru-RU" dirty="0">
                <a:effectLst/>
              </a:endParaRPr>
            </a:p>
            <a:p>
              <a:endParaRPr lang="ru-RU" sz="2400" dirty="0">
                <a:effectLst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45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81818"/>
                </a:solidFill>
                <a:latin typeface="pragmatica-extended"/>
              </a:rPr>
              <a:t>Z </a:t>
            </a:r>
            <a:r>
              <a:rPr lang="ru-RU" dirty="0">
                <a:solidFill>
                  <a:srgbClr val="181818"/>
                </a:solidFill>
                <a:latin typeface="pragmatica-extended"/>
              </a:rPr>
              <a:t>или зуммеры 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6DA6794-D9DE-7884-9ACA-0BA802DE0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193" y="1479449"/>
            <a:ext cx="9359022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8-секундный фильтр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Они не зависимы от экрана — они полноценные бренд-менеджеры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Они амбициозны, интересуются происходящим в мире и хотят его изменить.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Их интересуют не столько популярность и деньги, сколько возможность улучшить мир, в котором они живут.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Их интересует кухня: продукты питания — второй их излюбленный объект потребления после одежды. А еще здоровая пища и пищевая маркировка.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YouTube — их компетентный источник информации. </a:t>
            </a:r>
            <a:b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Они росли вместе с Facebook, Google и Apple, этим объясняется то, что они сведущи относительно сферы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социальных медиа.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Эта аудитория обладает огромной покупательной способностью.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Поколение Z стремится выделиться на фоне остальных, представители данной группы могут прочесывать интернет в поисках уникальных брендов в самых удаленных частях планеты.</a:t>
            </a:r>
            <a:endParaRPr lang="ru-RU" i="1" dirty="0">
              <a:effectLst/>
            </a:endParaRPr>
          </a:p>
          <a:p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Поколение Z любит творить, создавать что-либо — будь то программный код, новый веб-сайт или персональный лейбл. Они созидатели, а не сторонние наблюдатели.</a:t>
            </a:r>
            <a:endParaRPr lang="ru-RU" i="1" dirty="0">
              <a:effectLst/>
            </a:endParaRPr>
          </a:p>
          <a:p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675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pragmatica-extended"/>
              </a:rPr>
              <a:t>Цвета личности Тома </a:t>
            </a:r>
            <a:r>
              <a:rPr lang="ru-RU" dirty="0" err="1">
                <a:solidFill>
                  <a:srgbClr val="181818"/>
                </a:solidFill>
                <a:latin typeface="pragmatica-extended"/>
              </a:rPr>
              <a:t>Шрайтера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6DA6794-D9DE-7884-9ACA-0BA802DE0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193" y="1479449"/>
            <a:ext cx="914493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Предупреждение.№ 1 Метод не относится к области профессиональной психологии!</a:t>
            </a:r>
            <a:br>
              <a:rPr lang="ru-RU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Предупреждение.№ 2 Для лучшей доходчивости примеры зачастую гиперболизированы!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>
              <a:effectLst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Суть метода в том, что каждый человек принадлежит к одному из четырех типов личности, помеченных для удобства определенным цветом. 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>
              <a:effectLst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Каждый тип можно распознать по характерному поведению и предпочтениям.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>
              <a:effectLst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Свой тип личности нельзя изменить.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>
              <a:effectLst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Одно и то же слово/понятие для представителей различных цветотипов может значить не одно и то же, вызывать разные эмоции и соответственно реакции. 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Наподобие отличия языка жестов у разных народов. 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>
              <a:effectLst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Лучше говорить с человеком на его языке, пусть "ломаном", чем на том, 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которого он не понимает.</a:t>
            </a:r>
            <a:endParaRPr lang="ru-RU" dirty="0">
              <a:effectLst/>
            </a:endParaRPr>
          </a:p>
          <a:p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108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pragmatica-extended"/>
              </a:rPr>
              <a:t>Цвета личности Тома </a:t>
            </a:r>
            <a:r>
              <a:rPr lang="ru-RU" dirty="0" err="1">
                <a:solidFill>
                  <a:srgbClr val="181818"/>
                </a:solidFill>
                <a:latin typeface="pragmatica-extended"/>
              </a:rPr>
              <a:t>Шрайтера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C1225D1-8EEC-774E-7696-A75CB832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4" y="1616149"/>
            <a:ext cx="8635164" cy="48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B2645C-456F-7DC4-2B8C-753AA3BCE03E}"/>
              </a:ext>
            </a:extLst>
          </p:cNvPr>
          <p:cNvSpPr/>
          <p:nvPr/>
        </p:nvSpPr>
        <p:spPr>
          <a:xfrm>
            <a:off x="8272130" y="1479449"/>
            <a:ext cx="584791" cy="5134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23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pragmatica-extended"/>
              </a:rPr>
              <a:t>Цвета личности Тома </a:t>
            </a:r>
            <a:r>
              <a:rPr lang="ru-RU" dirty="0" err="1">
                <a:solidFill>
                  <a:srgbClr val="181818"/>
                </a:solidFill>
                <a:latin typeface="pragmatica-extended"/>
              </a:rPr>
              <a:t>Шрайтера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6DA6794-D9DE-7884-9ACA-0BA802DE0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193" y="1479449"/>
            <a:ext cx="914493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красные 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про деньги, бизнес, власть, победу, соревнование, упорство;</a:t>
            </a:r>
            <a:endParaRPr lang="ru-RU" dirty="0">
              <a:effectLst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синие 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это разговоры и тусовки, никого не слушают и любят быть в центре внимания;</a:t>
            </a:r>
            <a:endParaRPr lang="ru-RU" dirty="0">
              <a:effectLst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зеленые 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все рассчитывают, обожают цифры, таблички, графики;</a:t>
            </a:r>
            <a:endParaRPr lang="ru-RU" dirty="0">
              <a:effectLst/>
            </a:endParaRPr>
          </a:p>
          <a:p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желтые 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 всем помогают, эдакие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обнимашки-целовашки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вообще эмоциональные натуры.</a:t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Следует помнить, что в нас окружают люди разных цветотипов.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 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сли это коммуникабельный и высокооплачиваемый спец по работе с корпоративными клиентами, то, вероятно, к этому замку подойдет красно-синий ключ. </a:t>
            </a:r>
            <a:endParaRPr lang="ru-RU" dirty="0">
              <a:effectLst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 пребудет и с вами сила 4-х цветов!</a:t>
            </a:r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363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pragmatica-extended"/>
              </a:rPr>
              <a:t>Маркировка рекламы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6DA6794-D9DE-7884-9ACA-0BA802DE0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193" y="1479449"/>
            <a:ext cx="914493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1 сентября 2023 года органы Роскомнадзора смогут штрафовать бизнес за распространение рекламы без идентификатора либо за нарушение требований к его размещению.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Размеры штрафа: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Для руководителей фирм и ИП — от 100 000 до 200 000 ₽.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Для малых предприятий — от 100 000 до 250 000 ₽.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Для средних и крупных компаний — от 200 000 до 500 000 ₽.</a:t>
            </a:r>
            <a:endParaRPr lang="ru-RU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/>
            </a:br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512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pragmatica-extended"/>
              </a:rPr>
              <a:t>Маркировка рекламы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6DA6794-D9DE-7884-9ACA-0BA802DE0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193" y="1479449"/>
            <a:ext cx="9144933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своих аккаунтах в соцсетях можно рассказывать о своем бизнесе без всякой маркировки, даже с прямыми призывами «купить» и «заказать» (на страницах бренда/компании, на странице эксперта, на странице создателя бренда или сотрудника бренда).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публиковать тематические обзоры без всякой маркировки («топ-3 ресторанов», «топ моих рекомендаций», «обзор покупок», «обзор мест из моей поездки в Петербург»).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обычно вы делаете обзоры ресторанов (в том числе платные), но вдруг публикуете платный обзор одного салона красоты, его надо маркировать как рекламу. Если вы в целом делаете обзоры популярных заведений города разного вида (то есть не единожды обзор на один салон красоты сделали, а опубликовали серию таких обзоров на разные салоны, не создав очевидное преимущество кому-то одному), то маркировать не нужно, ФАС считает это информационными, а не рекламными материалами.</a:t>
            </a:r>
            <a:br>
              <a:rPr lang="ru-RU" dirty="0"/>
            </a:br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6760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pragmatica-extended"/>
              </a:rPr>
              <a:t>Маркировка рекламы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6DA6794-D9DE-7884-9ACA-0BA802DE0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193" y="1479449"/>
            <a:ext cx="9144933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вы даете ссылку в рекламном материале с упором на один конкретный товар или бренд — маркировать надо («смотрите, какой классный стиральный порошок от бренда N я купила»). Если в рекламе делается упор на вид товара без упоминания бренда, то маркировать не надо («смотрите, какой классный стиральный порошок я купила»). Но только если вам за эту рекламу платили и есть финансовый след. Упоминание компаний/брендов в соцсетях и того, что вы купили у них (даже с отметкой и призывом купить!), само по себе не является рекламой. Вы ничего не нарушаете, если рекомендуете другим что-то по своей инициативе, даже публикуете в своем аккаунте целый пост, восхваляющий какой-либо продукт или бренд, и при этом нет никакого финансового следа от этого бренда к вам. Также вы ничего не нарушаете, если оставляете отзыв о товаре в любом месте интернета, расписывая в тексте его преимущества.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Еще раз фиксируем. Если вы по своему желанию написали пост о вашей покупке с упоминаниями бренда, преимуществами товара и ссылкой на артикул, но при этом вам за это не платили, никакой финансовый след от этого бренда к вам не ведет — ничего маркировать не нужно, ни вам, ни компании ничего не будет. Если вам заплатили за эту рекламу, маркировать нужно.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062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26" y="1089718"/>
            <a:ext cx="8962292" cy="779463"/>
          </a:xfrm>
        </p:spPr>
        <p:txBody>
          <a:bodyPr>
            <a:normAutofit/>
          </a:bodyPr>
          <a:lstStyle/>
          <a:p>
            <a:r>
              <a:rPr lang="ru-RU" dirty="0"/>
              <a:t>О чём сегодня поговорим?</a:t>
            </a:r>
            <a:endParaRPr lang="ru-UA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2F448B6-8FF9-0478-195B-24551CC67CC3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4756476"/>
            <a:ext cx="3843338" cy="555625"/>
            <a:chOff x="1248" y="1440"/>
            <a:chExt cx="2421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48F27764-2861-705F-552A-ECCF564128A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2201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622E236-EEA4-B97F-C92F-821FA8F8AB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2ED6E61-9647-5EE4-ADCE-2694EFBD32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1482"/>
              <a:ext cx="19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Маркировка рекламы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9D2B2A1-ABD5-BD74-5083-B6D76FE343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2241876"/>
            <a:ext cx="6397632" cy="555625"/>
            <a:chOff x="1248" y="2030"/>
            <a:chExt cx="4030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C15AE0C9-01AD-0580-0F29-BE145FFB9AF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79"/>
              <a:ext cx="3598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6109F73-F386-999A-3FBF-D74600F9E66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059"/>
              <a:ext cx="35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Способы и площадки для продвижения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D0CA1391-E0DB-7425-C0F0-628554A48A1C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3080076"/>
            <a:ext cx="8770938" cy="558800"/>
            <a:chOff x="1248" y="2640"/>
            <a:chExt cx="5525" cy="352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338D992-42F7-0C60-EC61-CF00586839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5239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FA37FDF-EA08-9DF8-53FC-7F4E3CDEAEC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EA9DE168-6660-089A-56D5-644BF8158F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696"/>
              <a:ext cx="503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Алгоритмы выдачи: социальные сети и поисковые машины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366FCB3A-6C47-F37E-C9A0-EA72551B2B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99A0B1AF-4F43-4391-4D09-8E7D76EF7C67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3918281"/>
            <a:ext cx="7040563" cy="554038"/>
            <a:chOff x="1248" y="3230"/>
            <a:chExt cx="4435" cy="349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0B6F6B4-75B9-EFF2-D4A3-57022981978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63"/>
              <a:ext cx="4160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75332719-557C-DCFE-88B5-F3F3FF6AA48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52F0A19-8D6C-19B5-E896-BCEA9B8507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3288"/>
              <a:ext cx="39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effectLst/>
                  <a:ea typeface="Calibri" panose="020F0502020204030204" pitchFamily="34" charset="0"/>
                </a:rPr>
                <a:t>Аудитория в сети: с кем и о чем разговаривать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4A0190D-18C1-6E60-DCAA-6DD7E88787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80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181818"/>
                </a:solidFill>
                <a:latin typeface="pragmatica-extended"/>
              </a:rPr>
              <a:t>Маркировка рекламы</a:t>
            </a:r>
            <a:endParaRPr lang="ru-RU" b="0" dirty="0">
              <a:solidFill>
                <a:srgbClr val="181818"/>
              </a:solidFill>
              <a:effectLst/>
              <a:latin typeface="pragmatica-extended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46DA6794-D9DE-7884-9ACA-0BA802DE0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34193" y="1479449"/>
            <a:ext cx="914493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Насчет карточек на маркетплейсах (именно карточек, а не рекламных баннеров). Ваш аккаунт с карточками товаров на маркетплейсе следует оценивать как ваш собственный отдельный интернет-ресурс, который принадлежит вам как бизнесу.  Поэтому любая информация о вашем ассортименте товаров как на сайте, так и на маркетплейсах и в ваших аккаунтах в соцсетях имеет, согласно официальной позиции ФАС, справочно-информационный характер и не подлежит маркировке.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Частные объявления в соцсетях и на специализированных сайтах/в сообществах для объявлений (продам/куплю/ищу сотрудника) маркировать не требуется. </a:t>
            </a:r>
          </a:p>
          <a:p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реклама будет показываться за пределами России, то маркировать ее и отчитываться по ней не нужно. </a:t>
            </a:r>
          </a:p>
          <a:p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Рассылки через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емейл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пуш</a:t>
            </a: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смс маркировать тоже не нужно. Акции в формате розыгрышей и конкурсов пока не требуют маркировки.</a:t>
            </a:r>
          </a:p>
        </p:txBody>
      </p:sp>
    </p:spTree>
    <p:extLst>
      <p:ext uri="{BB962C8B-B14F-4D97-AF65-F5344CB8AC3E}">
        <p14:creationId xmlns:p14="http://schemas.microsoft.com/office/powerpoint/2010/main" val="2843922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C2380-9D45-7101-1789-62911D2E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08" y="2932998"/>
            <a:ext cx="8962292" cy="779463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3D4E13-CCB3-4FE8-D11F-9322D990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401" y="3920829"/>
            <a:ext cx="6377763" cy="1353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+7 (919) 46-31-355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ya_nochka@inbox.ru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BFFB7A-6E5E-4029-32EF-BBACECD8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732" y="3920829"/>
            <a:ext cx="1095153" cy="10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26" y="1089718"/>
            <a:ext cx="8962292" cy="779463"/>
          </a:xfrm>
        </p:spPr>
        <p:txBody>
          <a:bodyPr>
            <a:normAutofit/>
          </a:bodyPr>
          <a:lstStyle/>
          <a:p>
            <a:r>
              <a:rPr lang="ru-RU" dirty="0"/>
              <a:t>Что в мире происходит?</a:t>
            </a:r>
            <a:endParaRPr lang="ru-UA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2F448B6-8FF9-0478-195B-24551CC67CC3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4756476"/>
            <a:ext cx="8420111" cy="555625"/>
            <a:chOff x="1248" y="1440"/>
            <a:chExt cx="5304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48F27764-2861-705F-552A-ECCF564128AB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1773"/>
              <a:ext cx="5025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622E236-EEA4-B97F-C92F-821FA8F8AB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62ED6E61-9647-5EE4-ADCE-2694EFBD32F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1482"/>
              <a:ext cx="48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4,76 млрд. пользователей соцсетей – это чуть менее 60%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9D2B2A1-ABD5-BD74-5083-B6D76FE343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2241876"/>
            <a:ext cx="7177097" cy="555625"/>
            <a:chOff x="1248" y="2030"/>
            <a:chExt cx="4521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C15AE0C9-01AD-0580-0F29-BE145FFB9AF6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380"/>
              <a:ext cx="4243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66109F73-F386-999A-3FBF-D74600F9E66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059"/>
              <a:ext cx="403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На начало 2023 года 8,01 млрд. человек в мире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D0CA1391-E0DB-7425-C0F0-628554A48A1C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3080076"/>
            <a:ext cx="7408863" cy="558800"/>
            <a:chOff x="1248" y="2640"/>
            <a:chExt cx="4667" cy="352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338D992-42F7-0C60-EC61-CF00586839E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0" y="2971"/>
              <a:ext cx="4382" cy="1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FFA37FDF-EA08-9DF8-53FC-7F4E3CDEAEC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EA9DE168-6660-089A-56D5-644BF8158F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2696"/>
              <a:ext cx="4179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5,44 млрд. пользуются мобильными телефонами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366FCB3A-6C47-F37E-C9A0-EA72551B2BC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99A0B1AF-4F43-4391-4D09-8E7D76EF7C67}"/>
              </a:ext>
            </a:extLst>
          </p:cNvPr>
          <p:cNvGrpSpPr>
            <a:grpSpLocks/>
          </p:cNvGrpSpPr>
          <p:nvPr/>
        </p:nvGrpSpPr>
        <p:grpSpPr bwMode="auto">
          <a:xfrm>
            <a:off x="1946893" y="3918281"/>
            <a:ext cx="7305676" cy="554038"/>
            <a:chOff x="1248" y="3230"/>
            <a:chExt cx="4602" cy="349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0B6F6B4-75B9-EFF2-D4A3-570229819785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441" y="3544"/>
              <a:ext cx="4328" cy="3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75332719-557C-DCFE-88B5-F3F3FF6AA48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52F0A19-8D6C-19B5-E896-BCEA9B8507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3288"/>
              <a:ext cx="41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effectLst/>
                  <a:ea typeface="Calibri" panose="020F0502020204030204" pitchFamily="34" charset="0"/>
                </a:rPr>
                <a:t>5,16 млрд. пользователей интернета – это 64,4%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34A0190D-18C1-6E60-DCAA-6DD7E88787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64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850667-3BDD-644B-8837-F384A0F7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423D8-6052-1B18-6327-558D69EC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BBCD2-5EF4-356C-CBA4-6B22F286C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FCEE46-E6A9-4B8C-E0EF-A6DF0205B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193" y="699986"/>
            <a:ext cx="9359023" cy="779463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Социально-демографические показатели</a:t>
            </a: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BEF59F8A-9A71-905B-E433-8424FDF58CD2}"/>
              </a:ext>
            </a:extLst>
          </p:cNvPr>
          <p:cNvGrpSpPr>
            <a:grpSpLocks/>
          </p:cNvGrpSpPr>
          <p:nvPr/>
        </p:nvGrpSpPr>
        <p:grpSpPr bwMode="auto">
          <a:xfrm>
            <a:off x="2023093" y="1465589"/>
            <a:ext cx="8399474" cy="4832350"/>
            <a:chOff x="1296" y="1541"/>
            <a:chExt cx="5291" cy="3044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6DA6794-D9DE-7884-9ACA-0BA802DE09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541"/>
              <a:ext cx="5291" cy="3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  <a:t>Больше всего времени во ВКонтакте проводят пользователи от 12 до 24 лет — 61,7 минуты в сутки. В среднем же аудитория уделяет соцсети 47,1 минуты в сутки.</a:t>
              </a:r>
              <a:b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</a:br>
              <a:endParaRPr lang="ru-RU" sz="2200" b="0" dirty="0">
                <a:solidFill>
                  <a:srgbClr val="262626"/>
                </a:solidFill>
                <a:effectLst/>
                <a:latin typeface="Muller"/>
              </a:endParaRPr>
            </a:p>
            <a:p>
              <a:pPr algn="l"/>
              <a: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  <a:t>Самая активная группа пользователей ВКонтакте — женщины. За прошлый год они поставили 61% лайков, тогда как мужчины — 39%. Чаще всего реагируют на контент пользователи от 16 до 24 лет.</a:t>
              </a:r>
              <a:b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</a:br>
              <a:b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</a:br>
              <a: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  <a:t>Исследование </a:t>
              </a:r>
              <a:r>
                <a:rPr lang="ru-RU" sz="2200" b="0" u="none" strike="noStrike" dirty="0">
                  <a:solidFill>
                    <a:srgbClr val="005ECE"/>
                  </a:solidFill>
                  <a:effectLst/>
                  <a:latin typeface="Muller"/>
                  <a:hlinkClick r:id="rId2"/>
                </a:rPr>
                <a:t>провели</a:t>
              </a:r>
              <a: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  <a:t> команда VK и факультет психологии МГУ им. Ломоносова.</a:t>
              </a:r>
              <a:b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</a:br>
              <a:endParaRPr lang="ru-RU" sz="2200" b="0" dirty="0">
                <a:solidFill>
                  <a:srgbClr val="262626"/>
                </a:solidFill>
                <a:effectLst/>
                <a:latin typeface="Muller"/>
              </a:endParaRPr>
            </a:p>
            <a:p>
              <a:pPr algn="l"/>
              <a: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  <a:t>В число пользовательских запросов чаще всего </a:t>
              </a:r>
              <a:r>
                <a:rPr lang="ru-RU" sz="2200" b="0" u="none" strike="noStrike" dirty="0">
                  <a:solidFill>
                    <a:srgbClr val="005ECE"/>
                  </a:solidFill>
                  <a:effectLst/>
                  <a:latin typeface="Muller"/>
                  <a:hlinkClick r:id="rId3"/>
                </a:rPr>
                <a:t>входят</a:t>
              </a:r>
              <a:r>
                <a:rPr lang="ru-RU" sz="2200" b="0" dirty="0">
                  <a:solidFill>
                    <a:srgbClr val="262626"/>
                  </a:solidFill>
                  <a:effectLst/>
                  <a:latin typeface="Muller"/>
                </a:rPr>
                <a:t> помощь в решении повседневных задач, новый опыт, позитивные эмоции, поддержка и забота.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B5A65A1A-E0F6-81A4-88EE-FC5D0A7F424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3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FCCE7-6E1E-60E3-83CA-CEEC7E98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08478-8D4F-D982-7C00-2B5B4EBF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F74BF1-1D74-153A-922D-001160F9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2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то пользуется ОК">
            <a:extLst>
              <a:ext uri="{FF2B5EF4-FFF2-40B4-BE49-F238E27FC236}">
                <a16:creationId xmlns:a16="http://schemas.microsoft.com/office/drawing/2014/main" id="{D54AA4CF-02E9-2007-6EAF-D05768A0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05" y="1602305"/>
            <a:ext cx="8822310" cy="44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3B89C-EEA7-1C09-5365-4A9A742B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734" y="699986"/>
            <a:ext cx="9359023" cy="779463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>
                <a:solidFill>
                  <a:srgbClr val="181818"/>
                </a:solidFill>
                <a:effectLst/>
                <a:latin typeface="pragmatica-extended"/>
              </a:rPr>
              <a:t>Социально-демографические показатели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5A65A1A-E0F6-81A4-88EE-FC5D0A7F42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23090" y="2264105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4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1872</Words>
  <Application>Microsoft Office PowerPoint</Application>
  <PresentationFormat>Широкоэкранный</PresentationFormat>
  <Paragraphs>134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inherit</vt:lpstr>
      <vt:lpstr>Muller</vt:lpstr>
      <vt:lpstr>pragmatica-extended</vt:lpstr>
      <vt:lpstr>Times New Roman</vt:lpstr>
      <vt:lpstr>Office Theme</vt:lpstr>
      <vt:lpstr>Продвижение товаров и услуг</vt:lpstr>
      <vt:lpstr>Яна Найденова</vt:lpstr>
      <vt:lpstr>О чём сегодня поговорим?</vt:lpstr>
      <vt:lpstr>Что в мире происходит?</vt:lpstr>
      <vt:lpstr>Презентация PowerPoint</vt:lpstr>
      <vt:lpstr>Презентация PowerPoint</vt:lpstr>
      <vt:lpstr>Социально-демографические показатели</vt:lpstr>
      <vt:lpstr>Презентация PowerPoint</vt:lpstr>
      <vt:lpstr>Социально-демографические показатели</vt:lpstr>
      <vt:lpstr>Презентация PowerPoint</vt:lpstr>
      <vt:lpstr>Социально-демографические показатели</vt:lpstr>
      <vt:lpstr>Презентация PowerPoint</vt:lpstr>
      <vt:lpstr>Социально-демографические показатели</vt:lpstr>
      <vt:lpstr>Как работают алгоритмы?</vt:lpstr>
      <vt:lpstr>Презентация PowerPoint</vt:lpstr>
      <vt:lpstr>Социально-демографические показатели</vt:lpstr>
      <vt:lpstr>Презентация PowerPoint</vt:lpstr>
      <vt:lpstr>Величайшие</vt:lpstr>
      <vt:lpstr>Молчаливые</vt:lpstr>
      <vt:lpstr>Baby Boomers</vt:lpstr>
      <vt:lpstr>X или неизвестное поколение</vt:lpstr>
      <vt:lpstr>Y или миллениум или поколение next</vt:lpstr>
      <vt:lpstr>Z или зуммеры </vt:lpstr>
      <vt:lpstr>Цвета личности Тома Шрайтера</vt:lpstr>
      <vt:lpstr>Цвета личности Тома Шрайтера</vt:lpstr>
      <vt:lpstr>Цвета личности Тома Шрайтера</vt:lpstr>
      <vt:lpstr>Маркировка рекламы</vt:lpstr>
      <vt:lpstr>Маркировка рекламы</vt:lpstr>
      <vt:lpstr>Маркировка рекламы</vt:lpstr>
      <vt:lpstr>Маркировка рекламы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4</cp:revision>
  <dcterms:created xsi:type="dcterms:W3CDTF">2023-07-27T11:19:03Z</dcterms:created>
  <dcterms:modified xsi:type="dcterms:W3CDTF">2023-09-26T19:24:42Z</dcterms:modified>
</cp:coreProperties>
</file>